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EB"/>
    <a:srgbClr val="FFE3DD"/>
    <a:srgbClr val="FFD2C9"/>
    <a:srgbClr val="028EEE"/>
    <a:srgbClr val="FFFFCC"/>
    <a:srgbClr val="66D0C6"/>
    <a:srgbClr val="67B9CF"/>
    <a:srgbClr val="FFC0B3"/>
    <a:srgbClr val="FF3399"/>
    <a:srgbClr val="FFAC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6743" autoAdjust="0"/>
  </p:normalViewPr>
  <p:slideViewPr>
    <p:cSldViewPr snapToGrid="0" snapToObjects="1">
      <p:cViewPr>
        <p:scale>
          <a:sx n="100" d="100"/>
          <a:sy n="100" d="100"/>
        </p:scale>
        <p:origin x="-1908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90130-9C84-43DA-ACA0-DB4C02E2DCD8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B2DA3-0CC7-45C0-B7B0-1BF689A395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260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B2DA3-0CC7-45C0-B7B0-1BF689A395AF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2562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B2DA3-0CC7-45C0-B7B0-1BF689A395AF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6884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760003-A20F-B343-A11C-B1DB6062DF0C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7A02DC-2446-6448-A6DA-18D630DE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14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92979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760003-A20F-B343-A11C-B1DB6062DF0C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7A02DC-2446-6448-A6DA-18D630DE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7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760003-A20F-B343-A11C-B1DB6062DF0C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7A02DC-2446-6448-A6DA-18D630DE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6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2979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760003-A20F-B343-A11C-B1DB6062DF0C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7A02DC-2446-6448-A6DA-18D630DE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2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760003-A20F-B343-A11C-B1DB6062DF0C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7A02DC-2446-6448-A6DA-18D630DE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50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760003-A20F-B343-A11C-B1DB6062DF0C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7A02DC-2446-6448-A6DA-18D630DE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01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760003-A20F-B343-A11C-B1DB6062DF0C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7A02DC-2446-6448-A6DA-18D630DE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76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760003-A20F-B343-A11C-B1DB6062DF0C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7A02DC-2446-6448-A6DA-18D630DE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6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760003-A20F-B343-A11C-B1DB6062DF0C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7A02DC-2446-6448-A6DA-18D630DE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66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760003-A20F-B343-A11C-B1DB6062DF0C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7A02DC-2446-6448-A6DA-18D630DE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9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760003-A20F-B343-A11C-B1DB6062DF0C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7A02DC-2446-6448-A6DA-18D630DE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4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372225"/>
            <a:ext cx="9144000" cy="485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 userDrawn="1"/>
        </p:nvSpPr>
        <p:spPr>
          <a:xfrm>
            <a:off x="70401" y="6486549"/>
            <a:ext cx="1940280" cy="289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spcAft>
                <a:spcPts val="100"/>
              </a:spcAft>
            </a:pPr>
            <a:r>
              <a:rPr lang="en-US" sz="600" b="1" i="0" u="none" strike="noStrike" kern="1200" baseline="0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C2C Independent Learning Materials</a:t>
            </a:r>
          </a:p>
          <a:p>
            <a:pPr algn="l" rtl="0">
              <a:spcAft>
                <a:spcPts val="100"/>
              </a:spcAft>
            </a:pPr>
            <a:r>
              <a:rPr lang="en-US" sz="600" b="0" i="0" u="none" strike="noStrike" kern="1200" baseline="0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Eng_Y10_U5_ILM16_SS_CharRelationMap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039" y="6513350"/>
            <a:ext cx="1356360" cy="23622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3650755" y="6486549"/>
            <a:ext cx="1940280" cy="289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Aft>
                <a:spcPts val="100"/>
              </a:spcAft>
            </a:pPr>
            <a:r>
              <a:rPr lang="en-US" sz="600" b="0" i="0" u="none" strike="noStrike" kern="1200" baseline="0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© The State of Queensland</a:t>
            </a:r>
          </a:p>
          <a:p>
            <a:pPr algn="ctr" rtl="0">
              <a:spcAft>
                <a:spcPts val="100"/>
              </a:spcAft>
            </a:pPr>
            <a:r>
              <a:rPr lang="en-US" sz="600" b="0" i="0" u="none" strike="noStrike" kern="1200" baseline="0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(Department of Education and Training) 2016</a:t>
            </a:r>
          </a:p>
        </p:txBody>
      </p:sp>
    </p:spTree>
    <p:extLst>
      <p:ext uri="{BB962C8B-B14F-4D97-AF65-F5344CB8AC3E}">
        <p14:creationId xmlns:p14="http://schemas.microsoft.com/office/powerpoint/2010/main" val="408471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87569" y="261683"/>
            <a:ext cx="8815754" cy="848035"/>
          </a:xfrm>
        </p:spPr>
        <p:txBody>
          <a:bodyPr/>
          <a:lstStyle/>
          <a:p>
            <a:pPr marL="18288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A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Character relationships map</a:t>
            </a:r>
          </a:p>
        </p:txBody>
      </p:sp>
      <p:sp>
        <p:nvSpPr>
          <p:cNvPr id="5123" name="Content Placeholder 2"/>
          <p:cNvSpPr txBox="1">
            <a:spLocks/>
          </p:cNvSpPr>
          <p:nvPr/>
        </p:nvSpPr>
        <p:spPr bwMode="auto">
          <a:xfrm>
            <a:off x="2524858" y="2111619"/>
            <a:ext cx="4900246" cy="3753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18256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88937" indent="-342900"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00000"/>
              <a:buFont typeface="Arial" panose="020B0604020202020204" pitchFamily="34" charset="0"/>
              <a:buChar char="•"/>
            </a:pPr>
            <a:r>
              <a:rPr lang="en-AU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provides a </a:t>
            </a:r>
            <a:r>
              <a:rPr lang="en-AU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brief description of each </a:t>
            </a:r>
            <a:r>
              <a:rPr lang="en-AU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character</a:t>
            </a:r>
            <a:endParaRPr lang="en-AU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937" indent="-342900"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00000"/>
              <a:buFont typeface="Arial" panose="020B0604020202020204" pitchFamily="34" charset="0"/>
              <a:buChar char="•"/>
            </a:pPr>
            <a:r>
              <a:rPr lang="en-AU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explains </a:t>
            </a:r>
            <a:r>
              <a:rPr lang="en-AU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nature of the connected characters’ </a:t>
            </a:r>
            <a:r>
              <a:rPr lang="en-AU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relationship</a:t>
            </a:r>
          </a:p>
          <a:p>
            <a:pPr marL="388937" indent="-342900"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00000"/>
              <a:buFont typeface="Arial" panose="020B0604020202020204" pitchFamily="34" charset="0"/>
              <a:buChar char="•"/>
            </a:pPr>
            <a:r>
              <a:rPr lang="en-AU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explains </a:t>
            </a:r>
            <a:r>
              <a:rPr lang="en-AU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actions of characters towards each </a:t>
            </a:r>
            <a:r>
              <a:rPr lang="en-AU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endParaRPr lang="en-AU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937" indent="-342900"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00000"/>
              <a:buFont typeface="Arial" panose="020B0604020202020204" pitchFamily="34" charset="0"/>
              <a:buChar char="•"/>
            </a:pPr>
            <a:r>
              <a:rPr lang="en-AU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shows how the direction </a:t>
            </a:r>
            <a:r>
              <a:rPr lang="en-AU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arrows </a:t>
            </a:r>
            <a:r>
              <a:rPr lang="en-AU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affects the relationships. </a:t>
            </a:r>
            <a:endParaRPr lang="en-AU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26" y="1373797"/>
            <a:ext cx="2120025" cy="4988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549" y="1688124"/>
            <a:ext cx="1805724" cy="4673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47874" y="1259375"/>
            <a:ext cx="66983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en-AU" alt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AU" alt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relationships </a:t>
            </a:r>
            <a:r>
              <a:rPr lang="en-AU" alt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 is a summary </a:t>
            </a:r>
            <a:r>
              <a:rPr lang="en-AU" alt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 that:</a:t>
            </a:r>
            <a:endParaRPr lang="en-AU" altLang="en-US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23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4" name="TextBox 143"/>
          <p:cNvSpPr txBox="1">
            <a:spLocks noChangeArrowheads="1"/>
          </p:cNvSpPr>
          <p:nvPr/>
        </p:nvSpPr>
        <p:spPr bwMode="auto">
          <a:xfrm>
            <a:off x="0" y="-30154"/>
            <a:ext cx="914399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AU" alt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Romeo and Juliet</a:t>
            </a: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: Character relationships map</a:t>
            </a:r>
          </a:p>
        </p:txBody>
      </p:sp>
      <p:cxnSp>
        <p:nvCxnSpPr>
          <p:cNvPr id="186" name="Straight Connector 185"/>
          <p:cNvCxnSpPr/>
          <p:nvPr/>
        </p:nvCxnSpPr>
        <p:spPr>
          <a:xfrm flipV="1">
            <a:off x="4497388" y="654050"/>
            <a:ext cx="0" cy="45561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ounded Rectangle 85"/>
          <p:cNvSpPr/>
          <p:nvPr/>
        </p:nvSpPr>
        <p:spPr>
          <a:xfrm>
            <a:off x="5117453" y="2744167"/>
            <a:ext cx="1628775" cy="541957"/>
          </a:xfrm>
          <a:prstGeom prst="roundRect">
            <a:avLst/>
          </a:prstGeom>
          <a:solidFill>
            <a:srgbClr val="028EEE"/>
          </a:solidFill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Juliet</a:t>
            </a:r>
            <a:endParaRPr lang="en-AU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429841" y="420544"/>
            <a:ext cx="1010840" cy="375464"/>
          </a:xfrm>
          <a:prstGeom prst="roundRect">
            <a:avLst/>
          </a:prstGeom>
          <a:solidFill>
            <a:srgbClr val="028EEE"/>
          </a:solidFill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Montague</a:t>
            </a:r>
            <a:endParaRPr lang="en-AU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2219720" y="2744168"/>
            <a:ext cx="1638894" cy="541957"/>
          </a:xfrm>
          <a:prstGeom prst="roundRect">
            <a:avLst/>
          </a:prstGeom>
          <a:solidFill>
            <a:srgbClr val="028EEE"/>
          </a:solidFill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Romeo</a:t>
            </a:r>
            <a:endParaRPr lang="en-AU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198834" y="1478341"/>
            <a:ext cx="1143000" cy="423980"/>
          </a:xfrm>
          <a:prstGeom prst="roundRect">
            <a:avLst/>
          </a:prstGeom>
          <a:solidFill>
            <a:srgbClr val="028EEE"/>
          </a:solidFill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Lady Montague</a:t>
            </a:r>
            <a:endParaRPr lang="en-AU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160735" y="2617519"/>
            <a:ext cx="924841" cy="322472"/>
          </a:xfrm>
          <a:prstGeom prst="roundRect">
            <a:avLst/>
          </a:prstGeom>
          <a:solidFill>
            <a:srgbClr val="028EEE"/>
          </a:solidFill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Rosaline</a:t>
            </a:r>
            <a:endParaRPr lang="en-AU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6201" y="4176719"/>
            <a:ext cx="1138237" cy="376237"/>
          </a:xfrm>
          <a:prstGeom prst="roundRect">
            <a:avLst/>
          </a:prstGeom>
          <a:solidFill>
            <a:srgbClr val="028EEE"/>
          </a:solidFill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Benvolio</a:t>
            </a:r>
            <a:endParaRPr lang="en-AU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1790101" y="4582580"/>
            <a:ext cx="849511" cy="306691"/>
          </a:xfrm>
          <a:prstGeom prst="roundRect">
            <a:avLst/>
          </a:prstGeom>
          <a:solidFill>
            <a:srgbClr val="028EEE"/>
          </a:solidFill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5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Balthasar</a:t>
            </a:r>
            <a:endParaRPr lang="en-AU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2452122" y="5270999"/>
            <a:ext cx="986818" cy="309904"/>
          </a:xfrm>
          <a:prstGeom prst="roundRect">
            <a:avLst/>
          </a:prstGeom>
          <a:solidFill>
            <a:srgbClr val="028EEE"/>
          </a:solidFill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Apothecary</a:t>
            </a:r>
            <a:endParaRPr lang="en-AU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4431609" y="5669552"/>
            <a:ext cx="990767" cy="347354"/>
          </a:xfrm>
          <a:prstGeom prst="roundRect">
            <a:avLst/>
          </a:prstGeom>
          <a:solidFill>
            <a:srgbClr val="028EEE"/>
          </a:solidFill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Friar John</a:t>
            </a:r>
            <a:endParaRPr lang="en-AU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4187033" y="4472860"/>
            <a:ext cx="1207686" cy="357255"/>
          </a:xfrm>
          <a:prstGeom prst="roundRect">
            <a:avLst/>
          </a:prstGeom>
          <a:solidFill>
            <a:srgbClr val="028EEE"/>
          </a:solidFill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Friar Laurence</a:t>
            </a:r>
            <a:endParaRPr lang="en-AU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6828484" y="421206"/>
            <a:ext cx="1057521" cy="399737"/>
          </a:xfrm>
          <a:prstGeom prst="roundRect">
            <a:avLst/>
          </a:prstGeom>
          <a:solidFill>
            <a:srgbClr val="028EEE"/>
          </a:solidFill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Capulet</a:t>
            </a:r>
            <a:endParaRPr lang="en-AU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7778249" y="1511685"/>
            <a:ext cx="1000222" cy="616187"/>
          </a:xfrm>
          <a:prstGeom prst="roundRect">
            <a:avLst/>
          </a:prstGeom>
          <a:solidFill>
            <a:srgbClr val="028EEE"/>
          </a:solidFill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Lady Capulet</a:t>
            </a:r>
            <a:endParaRPr lang="en-AU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8145888" y="2778755"/>
            <a:ext cx="801360" cy="400198"/>
          </a:xfrm>
          <a:prstGeom prst="roundRect">
            <a:avLst/>
          </a:prstGeom>
          <a:solidFill>
            <a:srgbClr val="028EEE"/>
          </a:solidFill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Paris</a:t>
            </a:r>
            <a:endParaRPr lang="en-AU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7687910" y="3437083"/>
            <a:ext cx="1171578" cy="588273"/>
          </a:xfrm>
          <a:prstGeom prst="roundRect">
            <a:avLst/>
          </a:prstGeom>
          <a:solidFill>
            <a:srgbClr val="028EEE"/>
          </a:solidFill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Nurse</a:t>
            </a:r>
            <a:endParaRPr lang="en-AU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7489520" y="6016906"/>
            <a:ext cx="1288256" cy="425450"/>
          </a:xfrm>
          <a:prstGeom prst="roundRect">
            <a:avLst/>
          </a:prstGeom>
          <a:solidFill>
            <a:srgbClr val="028EEE"/>
          </a:solidFill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Tybalt</a:t>
            </a:r>
            <a:endParaRPr lang="en-AU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175219" y="6016906"/>
            <a:ext cx="1132186" cy="405378"/>
          </a:xfrm>
          <a:prstGeom prst="roundRect">
            <a:avLst/>
          </a:prstGeom>
          <a:solidFill>
            <a:srgbClr val="028EEE"/>
          </a:solidFill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Mercutio</a:t>
            </a:r>
            <a:endParaRPr lang="en-AU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3949788" y="1322385"/>
            <a:ext cx="1506199" cy="752475"/>
          </a:xfrm>
          <a:prstGeom prst="roundRect">
            <a:avLst/>
          </a:prstGeom>
          <a:solidFill>
            <a:srgbClr val="028EEE"/>
          </a:solidFill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A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81822" y="1282313"/>
            <a:ext cx="1774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Prince Escalus</a:t>
            </a:r>
            <a:endParaRPr lang="en-AU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781822" y="1464682"/>
            <a:ext cx="1774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Prince of Verona; establishes law and order</a:t>
            </a:r>
            <a:endParaRPr lang="en-A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2536373" y="566758"/>
            <a:ext cx="420608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4640413" y="1121655"/>
            <a:ext cx="0" cy="1735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H="1" flipV="1">
            <a:off x="2440681" y="796008"/>
            <a:ext cx="2199732" cy="3428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flipV="1">
            <a:off x="4643187" y="796008"/>
            <a:ext cx="2185297" cy="3428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2954757" y="677544"/>
            <a:ext cx="3328594" cy="408623"/>
          </a:xfrm>
          <a:prstGeom prst="roundRect">
            <a:avLst/>
          </a:prstGeom>
          <a:solidFill>
            <a:srgbClr val="FFEEEB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AU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Prince decrees that further violence between the Capulets  and Montagues will be met with penalty of death.</a:t>
            </a:r>
            <a:endParaRPr lang="en-AU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2" name="Straight Arrow Connector 151"/>
          <p:cNvCxnSpPr/>
          <p:nvPr/>
        </p:nvCxnSpPr>
        <p:spPr>
          <a:xfrm flipV="1">
            <a:off x="6143625" y="1109664"/>
            <a:ext cx="1518596" cy="1634503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>
            <a:endCxn id="89" idx="0"/>
          </p:cNvCxnSpPr>
          <p:nvPr/>
        </p:nvCxnSpPr>
        <p:spPr>
          <a:xfrm>
            <a:off x="7322344" y="858356"/>
            <a:ext cx="956016" cy="653329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>
            <a:endCxn id="91" idx="0"/>
          </p:cNvCxnSpPr>
          <p:nvPr/>
        </p:nvCxnSpPr>
        <p:spPr>
          <a:xfrm>
            <a:off x="5455987" y="1690331"/>
            <a:ext cx="3090581" cy="1088424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/>
          <p:cNvCxnSpPr/>
          <p:nvPr/>
        </p:nvCxnSpPr>
        <p:spPr>
          <a:xfrm>
            <a:off x="6765129" y="3015146"/>
            <a:ext cx="1368519" cy="11907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>
            <a:stCxn id="74" idx="3"/>
            <a:endCxn id="86" idx="1"/>
          </p:cNvCxnSpPr>
          <p:nvPr/>
        </p:nvCxnSpPr>
        <p:spPr>
          <a:xfrm flipV="1">
            <a:off x="3858614" y="3015146"/>
            <a:ext cx="1258839" cy="1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 flipV="1">
            <a:off x="783431" y="835231"/>
            <a:ext cx="938609" cy="619985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/>
          <p:nvPr/>
        </p:nvCxnSpPr>
        <p:spPr>
          <a:xfrm>
            <a:off x="1452064" y="1062694"/>
            <a:ext cx="1187548" cy="163764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>
            <a:stCxn id="77" idx="3"/>
          </p:cNvCxnSpPr>
          <p:nvPr/>
        </p:nvCxnSpPr>
        <p:spPr>
          <a:xfrm>
            <a:off x="1085576" y="2778755"/>
            <a:ext cx="1134144" cy="2396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/>
          <p:nvPr/>
        </p:nvCxnSpPr>
        <p:spPr>
          <a:xfrm flipV="1">
            <a:off x="357809" y="3248964"/>
            <a:ext cx="1861911" cy="927755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Arrow Connector 233"/>
          <p:cNvCxnSpPr/>
          <p:nvPr/>
        </p:nvCxnSpPr>
        <p:spPr>
          <a:xfrm flipH="1">
            <a:off x="1341836" y="6275290"/>
            <a:ext cx="61075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Arrow Connector 235"/>
          <p:cNvCxnSpPr/>
          <p:nvPr/>
        </p:nvCxnSpPr>
        <p:spPr>
          <a:xfrm flipV="1">
            <a:off x="2219720" y="3328558"/>
            <a:ext cx="419892" cy="12388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/>
          <p:nvPr/>
        </p:nvCxnSpPr>
        <p:spPr>
          <a:xfrm flipH="1" flipV="1">
            <a:off x="3021495" y="3328559"/>
            <a:ext cx="8512" cy="19424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/>
          <p:nvPr/>
        </p:nvCxnSpPr>
        <p:spPr>
          <a:xfrm flipH="1" flipV="1">
            <a:off x="3133726" y="3328562"/>
            <a:ext cx="1297883" cy="23409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/>
          <p:nvPr/>
        </p:nvCxnSpPr>
        <p:spPr>
          <a:xfrm flipV="1">
            <a:off x="5117453" y="4830115"/>
            <a:ext cx="0" cy="839437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Arrow Connector 262"/>
          <p:cNvCxnSpPr/>
          <p:nvPr/>
        </p:nvCxnSpPr>
        <p:spPr>
          <a:xfrm>
            <a:off x="3858614" y="3178953"/>
            <a:ext cx="3672634" cy="283795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Arrow Connector 266"/>
          <p:cNvCxnSpPr/>
          <p:nvPr/>
        </p:nvCxnSpPr>
        <p:spPr>
          <a:xfrm flipH="1" flipV="1">
            <a:off x="3540548" y="3328559"/>
            <a:ext cx="1016922" cy="11359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Arrow Connector 268"/>
          <p:cNvCxnSpPr/>
          <p:nvPr/>
        </p:nvCxnSpPr>
        <p:spPr>
          <a:xfrm flipV="1">
            <a:off x="4911723" y="3286127"/>
            <a:ext cx="644128" cy="11783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272"/>
          <p:cNvCxnSpPr>
            <a:endCxn id="92" idx="1"/>
          </p:cNvCxnSpPr>
          <p:nvPr/>
        </p:nvCxnSpPr>
        <p:spPr>
          <a:xfrm>
            <a:off x="6372225" y="3328561"/>
            <a:ext cx="1315685" cy="402659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>
            <a:off x="3266680" y="1787847"/>
            <a:ext cx="683108" cy="9124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V="1">
            <a:off x="523875" y="3286127"/>
            <a:ext cx="1841453" cy="260945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Rectangle 282"/>
          <p:cNvSpPr/>
          <p:nvPr/>
        </p:nvSpPr>
        <p:spPr>
          <a:xfrm>
            <a:off x="6977858" y="4199908"/>
            <a:ext cx="2060743" cy="88373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0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description</a:t>
            </a:r>
          </a:p>
          <a:p>
            <a:pPr marL="228600" indent="-228600">
              <a:buAutoNum type="arabicPeriod"/>
            </a:pPr>
            <a:r>
              <a:rPr lang="en-AU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the nature of </a:t>
            </a:r>
            <a:r>
              <a:rPr lang="en-AU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AU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connected characters’ relationship.</a:t>
            </a:r>
          </a:p>
          <a:p>
            <a:pPr marL="228600" indent="-228600">
              <a:buAutoNum type="arabicPeriod"/>
            </a:pPr>
            <a:r>
              <a:rPr lang="en-AU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how a character undertakes a significant action towards another character.</a:t>
            </a:r>
            <a:endParaRPr lang="en-AU" sz="8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1" name="Straight Arrow Connector 160"/>
          <p:cNvCxnSpPr/>
          <p:nvPr/>
        </p:nvCxnSpPr>
        <p:spPr>
          <a:xfrm>
            <a:off x="8443021" y="4617781"/>
            <a:ext cx="451438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>
            <a:off x="7836516" y="4962686"/>
            <a:ext cx="59426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Rounded Rectangle 286"/>
          <p:cNvSpPr/>
          <p:nvPr/>
        </p:nvSpPr>
        <p:spPr>
          <a:xfrm>
            <a:off x="741312" y="965953"/>
            <a:ext cx="688529" cy="316360"/>
          </a:xfrm>
          <a:prstGeom prst="roundRect">
            <a:avLst/>
          </a:prstGeom>
          <a:solidFill>
            <a:srgbClr val="FFEEEB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Rounded Rectangle 166"/>
          <p:cNvSpPr/>
          <p:nvPr/>
        </p:nvSpPr>
        <p:spPr>
          <a:xfrm>
            <a:off x="1676799" y="1658918"/>
            <a:ext cx="688529" cy="445193"/>
          </a:xfrm>
          <a:prstGeom prst="roundRect">
            <a:avLst/>
          </a:prstGeom>
          <a:solidFill>
            <a:srgbClr val="FFEEEB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Rounded Rectangle 167"/>
          <p:cNvSpPr/>
          <p:nvPr/>
        </p:nvSpPr>
        <p:spPr>
          <a:xfrm>
            <a:off x="7801624" y="1006025"/>
            <a:ext cx="688529" cy="316360"/>
          </a:xfrm>
          <a:prstGeom prst="roundRect">
            <a:avLst/>
          </a:prstGeom>
          <a:solidFill>
            <a:srgbClr val="FFEEEB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Rounded Rectangle 168"/>
          <p:cNvSpPr/>
          <p:nvPr/>
        </p:nvSpPr>
        <p:spPr>
          <a:xfrm>
            <a:off x="6641707" y="1255744"/>
            <a:ext cx="789229" cy="445193"/>
          </a:xfrm>
          <a:prstGeom prst="roundRect">
            <a:avLst/>
          </a:prstGeom>
          <a:solidFill>
            <a:srgbClr val="FFEEEB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Rounded Rectangle 169"/>
          <p:cNvSpPr/>
          <p:nvPr/>
        </p:nvSpPr>
        <p:spPr>
          <a:xfrm>
            <a:off x="2903132" y="1828442"/>
            <a:ext cx="871669" cy="598860"/>
          </a:xfrm>
          <a:prstGeom prst="roundRect">
            <a:avLst/>
          </a:prstGeom>
          <a:solidFill>
            <a:srgbClr val="FFEEEB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Rounded Rectangle 170"/>
          <p:cNvSpPr/>
          <p:nvPr/>
        </p:nvSpPr>
        <p:spPr>
          <a:xfrm>
            <a:off x="3521567" y="348478"/>
            <a:ext cx="1900809" cy="272596"/>
          </a:xfrm>
          <a:prstGeom prst="roundRect">
            <a:avLst/>
          </a:prstGeom>
          <a:solidFill>
            <a:srgbClr val="FFEEEB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enemies from  feuding houses</a:t>
            </a:r>
            <a:endParaRPr lang="en-AU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Rounded Rectangle 171"/>
          <p:cNvSpPr/>
          <p:nvPr/>
        </p:nvSpPr>
        <p:spPr>
          <a:xfrm>
            <a:off x="7001527" y="2658928"/>
            <a:ext cx="933982" cy="562468"/>
          </a:xfrm>
          <a:prstGeom prst="roundRect">
            <a:avLst/>
          </a:prstGeom>
          <a:solidFill>
            <a:srgbClr val="FFEEEB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Rounded Rectangle 173"/>
          <p:cNvSpPr/>
          <p:nvPr/>
        </p:nvSpPr>
        <p:spPr>
          <a:xfrm>
            <a:off x="5735835" y="1807421"/>
            <a:ext cx="681063" cy="323146"/>
          </a:xfrm>
          <a:prstGeom prst="roundRect">
            <a:avLst/>
          </a:prstGeom>
          <a:solidFill>
            <a:srgbClr val="FFEEEB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Rounded Rectangle 174"/>
          <p:cNvSpPr/>
          <p:nvPr/>
        </p:nvSpPr>
        <p:spPr>
          <a:xfrm>
            <a:off x="4262514" y="2700336"/>
            <a:ext cx="469745" cy="479652"/>
          </a:xfrm>
          <a:prstGeom prst="roundRect">
            <a:avLst/>
          </a:prstGeom>
          <a:solidFill>
            <a:srgbClr val="FFEEEB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Rounded Rectangle 177"/>
          <p:cNvSpPr/>
          <p:nvPr/>
        </p:nvSpPr>
        <p:spPr>
          <a:xfrm>
            <a:off x="1214438" y="2548509"/>
            <a:ext cx="806625" cy="420872"/>
          </a:xfrm>
          <a:prstGeom prst="roundRect">
            <a:avLst/>
          </a:prstGeom>
          <a:solidFill>
            <a:srgbClr val="FFEEEB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Rounded Rectangle 179"/>
          <p:cNvSpPr/>
          <p:nvPr/>
        </p:nvSpPr>
        <p:spPr>
          <a:xfrm>
            <a:off x="295698" y="3244621"/>
            <a:ext cx="1134143" cy="703349"/>
          </a:xfrm>
          <a:prstGeom prst="roundRect">
            <a:avLst/>
          </a:prstGeom>
          <a:solidFill>
            <a:srgbClr val="FFEEEB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6330252" y="3374304"/>
            <a:ext cx="1199068" cy="713831"/>
          </a:xfrm>
          <a:prstGeom prst="roundRect">
            <a:avLst/>
          </a:prstGeom>
          <a:solidFill>
            <a:srgbClr val="FFEEEB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Rounded Rectangle 184"/>
          <p:cNvSpPr/>
          <p:nvPr/>
        </p:nvSpPr>
        <p:spPr>
          <a:xfrm>
            <a:off x="367021" y="5248680"/>
            <a:ext cx="806625" cy="420872"/>
          </a:xfrm>
          <a:prstGeom prst="roundRect">
            <a:avLst/>
          </a:prstGeom>
          <a:solidFill>
            <a:srgbClr val="FFEEEB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Rounded Rectangle 186"/>
          <p:cNvSpPr/>
          <p:nvPr/>
        </p:nvSpPr>
        <p:spPr>
          <a:xfrm>
            <a:off x="1911187" y="3852445"/>
            <a:ext cx="1001757" cy="670500"/>
          </a:xfrm>
          <a:prstGeom prst="roundRect">
            <a:avLst/>
          </a:prstGeom>
          <a:solidFill>
            <a:srgbClr val="FFEEEB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Rounded Rectangle 187"/>
          <p:cNvSpPr/>
          <p:nvPr/>
        </p:nvSpPr>
        <p:spPr>
          <a:xfrm>
            <a:off x="2686622" y="4830115"/>
            <a:ext cx="888399" cy="414683"/>
          </a:xfrm>
          <a:prstGeom prst="roundRect">
            <a:avLst/>
          </a:prstGeom>
          <a:solidFill>
            <a:srgbClr val="FFEEEB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Rounded Rectangle 189"/>
          <p:cNvSpPr/>
          <p:nvPr/>
        </p:nvSpPr>
        <p:spPr>
          <a:xfrm>
            <a:off x="3620762" y="5037456"/>
            <a:ext cx="936708" cy="566020"/>
          </a:xfrm>
          <a:prstGeom prst="roundRect">
            <a:avLst/>
          </a:prstGeom>
          <a:solidFill>
            <a:srgbClr val="FFEEEB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Rounded Rectangle 191"/>
          <p:cNvSpPr/>
          <p:nvPr/>
        </p:nvSpPr>
        <p:spPr>
          <a:xfrm>
            <a:off x="4649362" y="5060563"/>
            <a:ext cx="806625" cy="420872"/>
          </a:xfrm>
          <a:prstGeom prst="roundRect">
            <a:avLst/>
          </a:prstGeom>
          <a:solidFill>
            <a:srgbClr val="FFEEEB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Rounded Rectangle 196"/>
          <p:cNvSpPr/>
          <p:nvPr/>
        </p:nvSpPr>
        <p:spPr>
          <a:xfrm>
            <a:off x="5632912" y="4791157"/>
            <a:ext cx="1313610" cy="1104420"/>
          </a:xfrm>
          <a:prstGeom prst="roundRect">
            <a:avLst/>
          </a:prstGeom>
          <a:solidFill>
            <a:srgbClr val="FFEEEB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Rounded Rectangle 198"/>
          <p:cNvSpPr/>
          <p:nvPr/>
        </p:nvSpPr>
        <p:spPr>
          <a:xfrm>
            <a:off x="3617067" y="3480665"/>
            <a:ext cx="1023346" cy="934609"/>
          </a:xfrm>
          <a:prstGeom prst="roundRect">
            <a:avLst/>
          </a:prstGeom>
          <a:solidFill>
            <a:srgbClr val="FFEEEB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4926992" y="3430296"/>
            <a:ext cx="1352204" cy="696795"/>
          </a:xfrm>
          <a:prstGeom prst="roundRect">
            <a:avLst/>
          </a:prstGeom>
          <a:solidFill>
            <a:srgbClr val="FFEEEB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2230349" y="6039330"/>
            <a:ext cx="4326388" cy="408623"/>
          </a:xfrm>
          <a:prstGeom prst="roundRect">
            <a:avLst/>
          </a:prstGeom>
          <a:solidFill>
            <a:srgbClr val="FFEEEB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n-AU" sz="9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55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287</TotalTime>
  <Words>132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Presentation</vt:lpstr>
      <vt:lpstr>Character relationships map</vt:lpstr>
      <vt:lpstr>PowerPoint Presentation</vt:lpstr>
    </vt:vector>
  </TitlesOfParts>
  <Company>Queensland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BJEDOV, Zorica</dc:creator>
  <cp:lastModifiedBy>LESLIE, Emily</cp:lastModifiedBy>
  <cp:revision>49</cp:revision>
  <dcterms:created xsi:type="dcterms:W3CDTF">2015-09-28T23:48:39Z</dcterms:created>
  <dcterms:modified xsi:type="dcterms:W3CDTF">2016-05-23T06:32:30Z</dcterms:modified>
</cp:coreProperties>
</file>